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sldIdLst>
    <p:sldId id="259" r:id="rId2"/>
    <p:sldId id="257" r:id="rId3"/>
    <p:sldId id="261" r:id="rId4"/>
    <p:sldId id="263" r:id="rId5"/>
    <p:sldId id="264" r:id="rId6"/>
    <p:sldId id="260" r:id="rId7"/>
    <p:sldId id="272" r:id="rId8"/>
    <p:sldId id="262" r:id="rId9"/>
    <p:sldId id="265" r:id="rId10"/>
    <p:sldId id="266" r:id="rId11"/>
    <p:sldId id="270" r:id="rId12"/>
    <p:sldId id="271" r:id="rId13"/>
    <p:sldId id="274" r:id="rId14"/>
    <p:sldId id="267" r:id="rId15"/>
    <p:sldId id="269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FF"/>
    <a:srgbClr val="006600"/>
    <a:srgbClr val="339933"/>
    <a:srgbClr val="000000"/>
    <a:srgbClr val="FF5050"/>
    <a:srgbClr val="FFFF99"/>
    <a:srgbClr val="FF33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8468" autoAdjust="0"/>
  </p:normalViewPr>
  <p:slideViewPr>
    <p:cSldViewPr>
      <p:cViewPr varScale="1">
        <p:scale>
          <a:sx n="38" d="100"/>
          <a:sy n="38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FA574F7-DB47-4B73-971A-BAFA5CCAD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3CB2B-5805-423D-9071-A1627F107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4628F-EF69-43FB-B3F3-6BDB849724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065CE-4372-408D-9CF5-E74B138B8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45F41-1A69-43DB-9B53-6B72F4A33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A016-691E-411D-B94D-4515B4BD6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1943C-34AA-40BB-B491-B3CB582854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FD556-B822-4E73-9453-7E9CCA7CE6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08635-A0B2-4C25-9A90-90C18CE71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24C0B-A367-4478-88C3-91CEE05D72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52069-DF49-43C5-9840-9D4D654D9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C7FE6-7A02-49F2-A010-AE4A039527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6AE445E-94E1-49F0-BF31-CE7E712EC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886200" y="457200"/>
            <a:ext cx="1943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Khoa học:</a:t>
            </a:r>
          </a:p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     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533400" y="838200"/>
            <a:ext cx="8382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b="1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endParaRPr lang="en-US" b="1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Kiểm tra bài cũ</a:t>
            </a:r>
          </a:p>
          <a:p>
            <a:pPr eaLnBrk="1" hangingPunct="1"/>
            <a:r>
              <a:rPr lang="en-US">
                <a:latin typeface="Arial" charset="0"/>
              </a:rPr>
              <a:t>     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1. Hãy nêu tính chất của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ồng và hợp kim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ồng?</a:t>
            </a:r>
          </a:p>
          <a:p>
            <a:pPr eaLnBrk="1" hangingPunct="1"/>
            <a:r>
              <a:rPr lang="en-US">
                <a:solidFill>
                  <a:srgbClr val="0000FF"/>
                </a:solidFill>
                <a:latin typeface="Arial" charset="0"/>
              </a:rPr>
              <a:t>2. Kể tên một số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ồ dùng làm bằng </a:t>
            </a:r>
            <a:r>
              <a:rPr lang="vi-VN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>
                <a:solidFill>
                  <a:srgbClr val="0000FF"/>
                </a:solidFill>
                <a:latin typeface="Arial" charset="0"/>
              </a:rPr>
              <a:t>ồng mà em biết?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2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ChangeArrowheads="1"/>
          </p:cNvSpPr>
          <p:nvPr/>
        </p:nvSpPr>
        <p:spPr bwMode="auto">
          <a:xfrm>
            <a:off x="3429000" y="304800"/>
            <a:ext cx="457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6600"/>
                </a:solidFill>
                <a:latin typeface="Arial" charset="0"/>
              </a:rPr>
              <a:t>Khoa học:</a:t>
            </a:r>
          </a:p>
          <a:p>
            <a:pPr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  Nhôm</a:t>
            </a:r>
          </a:p>
        </p:txBody>
      </p:sp>
      <p:sp>
        <p:nvSpPr>
          <p:cNvPr id="12291" name="Rectangle 7"/>
          <p:cNvSpPr>
            <a:spLocks noChangeArrowheads="1"/>
          </p:cNvSpPr>
          <p:nvPr/>
        </p:nvSpPr>
        <p:spPr bwMode="auto">
          <a:xfrm>
            <a:off x="457200" y="990600"/>
            <a:ext cx="5168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400" b="1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2400" b="1">
                <a:solidFill>
                  <a:srgbClr val="000000"/>
                </a:solidFill>
                <a:latin typeface="Arial" charset="0"/>
              </a:rPr>
              <a:t>1. Một số </a:t>
            </a:r>
            <a:r>
              <a:rPr lang="vi-VN" sz="24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ồ dùng làm bằng nhôm</a:t>
            </a:r>
          </a:p>
        </p:txBody>
      </p:sp>
      <p:sp>
        <p:nvSpPr>
          <p:cNvPr id="12292" name="Text Box 8"/>
          <p:cNvSpPr txBox="1">
            <a:spLocks noChangeArrowheads="1"/>
          </p:cNvSpPr>
          <p:nvPr/>
        </p:nvSpPr>
        <p:spPr bwMode="auto">
          <a:xfrm>
            <a:off x="457200" y="137160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400" b="1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 sz="2400" b="1">
                <a:solidFill>
                  <a:srgbClr val="000000"/>
                </a:solidFill>
                <a:latin typeface="Arial" charset="0"/>
              </a:rPr>
              <a:t>2. Nguồn gốc và tính chất của nhôm,hợp kim của nhôm</a:t>
            </a:r>
          </a:p>
        </p:txBody>
      </p:sp>
      <p:graphicFrame>
        <p:nvGraphicFramePr>
          <p:cNvPr id="21557" name="Group 53"/>
          <p:cNvGraphicFramePr>
            <a:graphicFrameLocks noGrp="1"/>
          </p:cNvGraphicFramePr>
          <p:nvPr/>
        </p:nvGraphicFramePr>
        <p:xfrm>
          <a:off x="76200" y="2487613"/>
          <a:ext cx="9067800" cy="4376737"/>
        </p:xfrm>
        <a:graphic>
          <a:graphicData uri="http://schemas.openxmlformats.org/drawingml/2006/table">
            <a:tbl>
              <a:tblPr/>
              <a:tblGrid>
                <a:gridCol w="1143000"/>
                <a:gridCol w="4343400"/>
                <a:gridCol w="3581400"/>
              </a:tblGrid>
              <a:tr h="51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Nh«m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Hîp kim nh«m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9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Nguån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gèc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  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§­îc s¶n xuÊt tõ quÆng nh«m.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 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Nh«m vµ mét sè kim lo¹i kh¸c nh­ ®ång, kÏm,…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88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.VnTime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.VnTime" pitchFamily="34" charset="0"/>
                        </a:rPr>
                        <a:t>TÝnh chÊt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-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Cã mµu tr¾ng b¹c.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-NhÑ h¬n s¾t vµ ®ång.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-Cã thÓ kÐo thµnh sîi,d¸t máng.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-Kh«ng bÞ gØ nh­ng cã thÓ bÞ mét sè a-xÝt ¨n mßn.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-DÉn ®iÖn,dÉn nhiÖt tèt.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.VnTime" pitchFamily="34" charset="0"/>
                        </a:rPr>
                        <a:t>BÒn v÷ng, r¾n ch¾c h¬n nh«m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1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3429000" y="4572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Arial" charset="0"/>
              </a:rPr>
              <a:t>        Khoa học:</a:t>
            </a:r>
          </a:p>
          <a:p>
            <a:r>
              <a:rPr lang="en-US" sz="2400" b="1">
                <a:solidFill>
                  <a:srgbClr val="0000FF"/>
                </a:solidFill>
                <a:latin typeface="Arial" charset="0"/>
              </a:rPr>
              <a:t>          Nhôm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228600" y="12192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Arial" charset="0"/>
              </a:rPr>
              <a:t>Công dụng của nhôm và hợp kim nhôm trong cuộc sống và trong sản xuất công nghiệp</a:t>
            </a:r>
          </a:p>
        </p:txBody>
      </p:sp>
      <p:pic>
        <p:nvPicPr>
          <p:cNvPr id="39943" name="Picture 7" descr="Copy of Cấu trúc khung bằng hợp kim nhôm trong xe hơ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2819400" cy="24384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9946" name="Picture 10" descr="tau%20ho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8768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1" descr="maybay_ural_airline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76800"/>
            <a:ext cx="2286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12" descr="image001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4962525"/>
            <a:ext cx="22098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4" descr="eeef246fa2366d2c10b1041efff703f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2362200"/>
            <a:ext cx="35052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15" descr="ss_BHG14939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9400" y="4800600"/>
            <a:ext cx="2514600" cy="20574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9952" name="Picture 16" descr="RS-18[1]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895600" y="2438400"/>
            <a:ext cx="2743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399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399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70" decel="100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770" decel="100000"/>
                                        <p:tgtEl>
                                          <p:spTgt spid="399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0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399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399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399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70" decel="100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770" decel="100000"/>
                                        <p:tgtEl>
                                          <p:spTgt spid="399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4" dur="77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rdp12037604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443413"/>
            <a:ext cx="3200400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Nokia Booklet 3G có khung bằng hợp kim nhô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07950"/>
            <a:ext cx="4114800" cy="257333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0966" name="Picture 6" descr="untit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743200"/>
            <a:ext cx="2514600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7" descr="Suaproca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0"/>
            <a:ext cx="23622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8" descr="Tụ nhôm toàn bộ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67000" cy="25908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0969" name="Picture 9" descr="kqi124598691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743200"/>
            <a:ext cx="2286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1" name="Picture 11" descr="Nhom kinh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62200" y="4800600"/>
            <a:ext cx="2590800" cy="180498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3733800" y="6858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Arial" charset="0"/>
              </a:rPr>
              <a:t>Khoa học:</a:t>
            </a:r>
          </a:p>
          <a:p>
            <a:r>
              <a:rPr lang="en-US" sz="2400" b="1">
                <a:solidFill>
                  <a:schemeClr val="hlink"/>
                </a:solidFill>
                <a:latin typeface="Arial" charset="0"/>
              </a:rPr>
              <a:t>  Nhôm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381000" y="1493838"/>
            <a:ext cx="5443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Arial" charset="0"/>
              </a:rPr>
              <a:t>1. Một số </a:t>
            </a:r>
            <a:r>
              <a:rPr lang="vi-VN" sz="24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ồ dùng làm bằng nhôm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81000" y="1905000"/>
            <a:ext cx="876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00"/>
                </a:solidFill>
                <a:latin typeface="Arial" charset="0"/>
              </a:rPr>
              <a:t>2. Nguồn gốc và tính chất của nhôm,hợp kim của nhôm</a:t>
            </a:r>
          </a:p>
          <a:p>
            <a:r>
              <a:rPr lang="en-US" sz="2400" b="1">
                <a:solidFill>
                  <a:srgbClr val="000000"/>
                </a:solidFill>
                <a:latin typeface="Arial" charset="0"/>
              </a:rPr>
              <a:t>3. Cách bảo quản các </a:t>
            </a:r>
            <a:r>
              <a:rPr lang="vi-VN" sz="24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ồ dùng bằng nhôm và hợp kim nhôm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838200" y="3268663"/>
            <a:ext cx="83804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Arial" charset="0"/>
              </a:rPr>
              <a:t>( ? ) Gia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ình em </a:t>
            </a:r>
            <a:r>
              <a:rPr lang="vi-VN" sz="2400">
                <a:latin typeface="Arial" charset="0"/>
              </a:rPr>
              <a:t>đ</a:t>
            </a:r>
            <a:r>
              <a:rPr lang="en-US" sz="2400">
                <a:latin typeface="Arial" charset="0"/>
              </a:rPr>
              <a:t>ã bảo quản các vật dụng làm bằng nhôm và hợp kim của nhôm bằng cách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7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3886200" y="609600"/>
            <a:ext cx="4572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Khoa học:</a:t>
            </a:r>
          </a:p>
          <a:p>
            <a:r>
              <a:rPr lang="en-US" sz="2400" b="1">
                <a:solidFill>
                  <a:schemeClr val="hlink"/>
                </a:solidFill>
                <a:latin typeface="Arial" charset="0"/>
              </a:rPr>
              <a:t>  Nhôm</a:t>
            </a:r>
          </a:p>
        </p:txBody>
      </p:sp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457200" y="1371600"/>
            <a:ext cx="4343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1. Một số 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ồ dùng làm bằng nhôm</a:t>
            </a:r>
          </a:p>
        </p:txBody>
      </p:sp>
      <p:sp>
        <p:nvSpPr>
          <p:cNvPr id="16388" name="Rectangle 7"/>
          <p:cNvSpPr>
            <a:spLocks noChangeArrowheads="1"/>
          </p:cNvSpPr>
          <p:nvPr/>
        </p:nvSpPr>
        <p:spPr bwMode="auto">
          <a:xfrm>
            <a:off x="457200" y="1846263"/>
            <a:ext cx="7548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2. Nguồn gốc và tính chất của nhôm,hợp kim của nhôm</a:t>
            </a:r>
          </a:p>
          <a:p>
            <a:r>
              <a:rPr lang="en-US" sz="2000" b="1">
                <a:solidFill>
                  <a:srgbClr val="000000"/>
                </a:solidFill>
                <a:latin typeface="Arial" charset="0"/>
              </a:rPr>
              <a:t>3. Cách bảo quản các </a:t>
            </a:r>
            <a:r>
              <a:rPr lang="vi-VN" sz="20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00"/>
                </a:solidFill>
                <a:latin typeface="Arial" charset="0"/>
              </a:rPr>
              <a:t>ồ dùng bằng nhôm và hợp kim nhôm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990600" y="2895600"/>
            <a:ext cx="7772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 b="1">
                <a:latin typeface="Arial" charset="0"/>
              </a:rPr>
              <a:t>    Những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ồ dùng bằng nhôm hoặc hợp kim của nhôm dùng song phải rửa sạch,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ể n</a:t>
            </a:r>
            <a:r>
              <a:rPr lang="vi-VN" sz="2400" b="1">
                <a:latin typeface="Arial" charset="0"/>
              </a:rPr>
              <a:t>ơ</a:t>
            </a:r>
            <a:r>
              <a:rPr lang="en-US" sz="2400" b="1">
                <a:latin typeface="Arial" charset="0"/>
              </a:rPr>
              <a:t>i khô ráo, khi b</a:t>
            </a:r>
            <a:r>
              <a:rPr lang="vi-VN" sz="2400" b="1">
                <a:latin typeface="Arial" charset="0"/>
              </a:rPr>
              <a:t>ư</a:t>
            </a:r>
            <a:r>
              <a:rPr lang="en-US" sz="2400" b="1">
                <a:latin typeface="Arial" charset="0"/>
              </a:rPr>
              <a:t>ng bê các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ồ dùng bằng nhôm phải nhẹ nhàng vì chúng dễ bị cong ,vênh, méo.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228600" y="1143000"/>
            <a:ext cx="8686800" cy="54102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400">
                <a:latin typeface="Arial" charset="0"/>
              </a:rPr>
              <a:t>   </a:t>
            </a:r>
            <a:r>
              <a:rPr lang="en-US" sz="2400" b="1">
                <a:latin typeface="Arial" charset="0"/>
              </a:rPr>
              <a:t>Nhôm </a:t>
            </a:r>
            <a:r>
              <a:rPr lang="vi-VN" sz="2400" b="1">
                <a:latin typeface="Arial" charset="0"/>
              </a:rPr>
              <a:t>đư</a:t>
            </a:r>
            <a:r>
              <a:rPr lang="en-US" sz="2400" b="1">
                <a:latin typeface="Arial" charset="0"/>
              </a:rPr>
              <a:t>ợc sử dụng rộng rãi,dùng </a:t>
            </a:r>
            <a:r>
              <a:rPr lang="vi-VN" sz="2400" b="1">
                <a:latin typeface="Arial" charset="0"/>
              </a:rPr>
              <a:t>đ</a:t>
            </a:r>
            <a:r>
              <a:rPr lang="en-US" sz="2400" b="1">
                <a:latin typeface="Arial" charset="0"/>
              </a:rPr>
              <a:t>ể chế tạo ra </a:t>
            </a:r>
          </a:p>
          <a:p>
            <a:pPr eaLnBrk="1" hangingPunct="1"/>
            <a:r>
              <a:rPr lang="en-US" sz="2400" b="1">
                <a:latin typeface="Arial" charset="0"/>
              </a:rPr>
              <a:t>các dụng cụ làm bếp nh</a:t>
            </a:r>
            <a:r>
              <a:rPr lang="vi-VN" sz="2400" b="1">
                <a:latin typeface="Arial" charset="0"/>
              </a:rPr>
              <a:t>ư</a:t>
            </a:r>
            <a:r>
              <a:rPr lang="en-US" sz="2400" b="1">
                <a:latin typeface="Arial" charset="0"/>
              </a:rPr>
              <a:t>: xoong ,nồi,mâm,thau,</a:t>
            </a:r>
          </a:p>
          <a:p>
            <a:pPr eaLnBrk="1" hangingPunct="1"/>
            <a:r>
              <a:rPr lang="en-US" sz="2400" b="1">
                <a:latin typeface="Arial" charset="0"/>
              </a:rPr>
              <a:t>thìa,…;làm khung cửavà một số bộ phận của các </a:t>
            </a:r>
          </a:p>
          <a:p>
            <a:pPr eaLnBrk="1" hangingPunct="1"/>
            <a:r>
              <a:rPr lang="en-US" sz="2400" b="1">
                <a:latin typeface="Arial" charset="0"/>
              </a:rPr>
              <a:t>ph</a:t>
            </a:r>
            <a:r>
              <a:rPr lang="vi-VN" sz="2400" b="1">
                <a:latin typeface="Arial" charset="0"/>
              </a:rPr>
              <a:t>ươ</a:t>
            </a:r>
            <a:r>
              <a:rPr lang="en-US" sz="2400" b="1">
                <a:latin typeface="Arial" charset="0"/>
              </a:rPr>
              <a:t>ng tiện giao thông nh</a:t>
            </a:r>
            <a:r>
              <a:rPr lang="vi-VN" sz="2400" b="1">
                <a:latin typeface="Arial" charset="0"/>
              </a:rPr>
              <a:t>ư</a:t>
            </a:r>
            <a:r>
              <a:rPr lang="en-US" sz="2400" b="1">
                <a:latin typeface="Arial" charset="0"/>
              </a:rPr>
              <a:t>:ô tô,tàu hoả,máy </a:t>
            </a:r>
          </a:p>
          <a:p>
            <a:pPr eaLnBrk="1" hangingPunct="1"/>
            <a:r>
              <a:rPr lang="en-US" sz="2400" b="1">
                <a:latin typeface="Arial" charset="0"/>
              </a:rPr>
              <a:t>bay,tàu thuỷ …</a:t>
            </a:r>
          </a:p>
        </p:txBody>
      </p:sp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3810000" y="762000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latin typeface="Arial" charset="0"/>
              </a:rPr>
              <a:t>Khoa học:</a:t>
            </a:r>
          </a:p>
          <a:p>
            <a:r>
              <a:rPr lang="en-US" sz="2000" b="1">
                <a:solidFill>
                  <a:schemeClr val="hlink"/>
                </a:solidFill>
                <a:latin typeface="Arial" charset="0"/>
              </a:rPr>
              <a:t>  Nhôm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89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810000" y="457200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6600"/>
                </a:solidFill>
                <a:latin typeface="Arial" charset="0"/>
              </a:rPr>
              <a:t>Khoa học:</a:t>
            </a:r>
          </a:p>
          <a:p>
            <a:pPr eaLnBrk="1" hangingPunct="1"/>
            <a:r>
              <a:rPr lang="en-US" sz="2400" b="1">
                <a:solidFill>
                  <a:schemeClr val="accent2"/>
                </a:solidFill>
                <a:latin typeface="Arial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 Nhôm</a:t>
            </a:r>
          </a:p>
          <a:p>
            <a:pPr eaLnBrk="1" hangingPunct="1"/>
            <a:endParaRPr lang="en-US" sz="2400" b="1">
              <a:latin typeface="Arial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914400"/>
            <a:ext cx="8763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400" b="1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1) 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Một số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ồ dùng bằng nhôm mà em biết</a:t>
            </a:r>
          </a:p>
        </p:txBody>
      </p:sp>
      <p:sp>
        <p:nvSpPr>
          <p:cNvPr id="4100" name="Text Box 10"/>
          <p:cNvSpPr txBox="1">
            <a:spLocks noChangeArrowheads="1"/>
          </p:cNvSpPr>
          <p:nvPr/>
        </p:nvSpPr>
        <p:spPr bwMode="auto">
          <a:xfrm>
            <a:off x="1355725" y="189706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400">
              <a:latin typeface="Arial" charset="0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228600" y="1828800"/>
            <a:ext cx="8915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en-US" sz="2400" b="1">
                <a:solidFill>
                  <a:srgbClr val="000000"/>
                </a:solidFill>
                <a:latin typeface="Arial" charset="0"/>
              </a:rPr>
              <a:t>Kể tên một số </a:t>
            </a:r>
            <a:r>
              <a:rPr lang="vi-VN" sz="24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ồ dùng,dụng cụ </a:t>
            </a:r>
            <a:r>
              <a:rPr lang="vi-VN" sz="2400" b="1">
                <a:solidFill>
                  <a:srgbClr val="000000"/>
                </a:solidFill>
                <a:latin typeface="Arial" charset="0"/>
              </a:rPr>
              <a:t>đư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ợc làm bằng nhôm mà em </a:t>
            </a:r>
            <a:r>
              <a:rPr lang="vi-VN" sz="2400" b="1">
                <a:solidFill>
                  <a:srgbClr val="000000"/>
                </a:solidFill>
                <a:latin typeface="Arial" charset="0"/>
              </a:rPr>
              <a:t>đư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ợc biết ?</a:t>
            </a:r>
          </a:p>
          <a:p>
            <a:pPr eaLnBrk="1" hangingPunct="1"/>
            <a:r>
              <a:rPr lang="en-US" sz="2400" b="1">
                <a:solidFill>
                  <a:srgbClr val="000000"/>
                </a:solidFill>
                <a:latin typeface="Arial" charset="0"/>
              </a:rPr>
              <a:t>  </a:t>
            </a:r>
          </a:p>
        </p:txBody>
      </p:sp>
      <p:pic>
        <p:nvPicPr>
          <p:cNvPr id="8205" name="Picture 13" descr="67813_PE181748_S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244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Picture 14" descr="Picture1xfcbc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3200400" y="4724400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 descr="20090630105343679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743200"/>
            <a:ext cx="2133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8" name="Picture 16" descr="amnho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27432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17" descr="product4-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2667000"/>
            <a:ext cx="2286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0" name="Picture 18" descr="dung%20cu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019800" y="4648200"/>
            <a:ext cx="3124200" cy="2209800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211" name="Picture 19" descr="untitledbmn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2514600"/>
            <a:ext cx="2819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8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ChangeArrowheads="1"/>
          </p:cNvSpPr>
          <p:nvPr/>
        </p:nvSpPr>
        <p:spPr bwMode="auto">
          <a:xfrm>
            <a:off x="3581400" y="685800"/>
            <a:ext cx="182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6600"/>
                </a:solidFill>
                <a:latin typeface="Arial" charset="0"/>
              </a:rPr>
              <a:t>Khoa học:</a:t>
            </a:r>
          </a:p>
          <a:p>
            <a:pPr eaLnBrk="1" hangingPunct="1"/>
            <a:r>
              <a:rPr lang="en-US" sz="2400" b="1">
                <a:solidFill>
                  <a:srgbClr val="006600"/>
                </a:solidFill>
                <a:latin typeface="Arial" charset="0"/>
              </a:rPr>
              <a:t>   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Nhôm</a:t>
            </a:r>
          </a:p>
          <a:p>
            <a:pPr eaLnBrk="1" hangingPunct="1"/>
            <a:endParaRPr lang="en-US" sz="2400" b="1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-685800" y="1600200"/>
            <a:ext cx="8416925" cy="3513138"/>
          </a:xfrm>
          <a:prstGeom prst="cloudCallout">
            <a:avLst>
              <a:gd name="adj1" fmla="val -43662"/>
              <a:gd name="adj2" fmla="val 59153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Arial" charset="0"/>
              </a:rPr>
              <a:t> </a:t>
            </a:r>
          </a:p>
          <a:p>
            <a:pPr eaLnBrk="1" hangingPunct="1"/>
            <a:r>
              <a:rPr lang="en-US" sz="2400" b="1">
                <a:solidFill>
                  <a:srgbClr val="000000"/>
                </a:solidFill>
                <a:latin typeface="Arial" charset="0"/>
              </a:rPr>
              <a:t>2. Nguồn gốc của nhôm</a:t>
            </a:r>
          </a:p>
          <a:p>
            <a:pPr eaLnBrk="1" hangingPunct="1"/>
            <a:endParaRPr lang="en-US" sz="2400" b="1">
              <a:latin typeface="Arial" charset="0"/>
            </a:endParaRPr>
          </a:p>
          <a:p>
            <a:pPr eaLnBrk="1" hangingPunct="1"/>
            <a:endParaRPr lang="en-US" sz="2400" b="1">
              <a:latin typeface="Arial" charset="0"/>
            </a:endParaRPr>
          </a:p>
          <a:p>
            <a:pPr eaLnBrk="1" hangingPunct="1"/>
            <a:r>
              <a:rPr lang="en-US" sz="2400" b="1">
                <a:latin typeface="Arial" charset="0"/>
              </a:rPr>
              <a:t>        </a:t>
            </a:r>
            <a:endParaRPr lang="en-US" sz="2400" b="1">
              <a:solidFill>
                <a:srgbClr val="FF0066"/>
              </a:solidFill>
              <a:latin typeface="Arial" charset="0"/>
            </a:endParaRPr>
          </a:p>
          <a:p>
            <a:pPr eaLnBrk="1" hangingPunct="1"/>
            <a:r>
              <a:rPr lang="en-US" sz="2400" b="1">
                <a:latin typeface="Arial" charset="0"/>
              </a:rPr>
              <a:t>        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457200" y="1752600"/>
            <a:ext cx="7696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Arial" charset="0"/>
              </a:rPr>
              <a:t>1.Một số </a:t>
            </a:r>
            <a:r>
              <a:rPr lang="vi-VN" sz="24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ồ dùng làm bằng nhôm mà em biết</a:t>
            </a:r>
          </a:p>
        </p:txBody>
      </p:sp>
      <p:sp>
        <p:nvSpPr>
          <p:cNvPr id="14487" name="AutoShape 151"/>
          <p:cNvSpPr>
            <a:spLocks noChangeArrowheads="1"/>
          </p:cNvSpPr>
          <p:nvPr/>
        </p:nvSpPr>
        <p:spPr bwMode="auto">
          <a:xfrm>
            <a:off x="2286000" y="2971800"/>
            <a:ext cx="5867400" cy="1676400"/>
          </a:xfrm>
          <a:prstGeom prst="cloudCallout">
            <a:avLst>
              <a:gd name="adj1" fmla="val -68505"/>
              <a:gd name="adj2" fmla="val 211838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Arial" charset="0"/>
              </a:rPr>
              <a:t>Em hãy cho biết nhôm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đư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ợc sản xuất từ </a:t>
            </a:r>
            <a:r>
              <a:rPr lang="vi-VN" sz="24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FF"/>
                </a:solidFill>
                <a:latin typeface="Arial" charset="0"/>
              </a:rPr>
              <a:t>âu?</a:t>
            </a:r>
            <a:endParaRPr lang="vi-VN" sz="2400" b="1">
              <a:solidFill>
                <a:srgbClr val="0000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8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3429000" y="609600"/>
            <a:ext cx="16700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solidFill>
                  <a:srgbClr val="006600"/>
                </a:solidFill>
                <a:latin typeface="Arial" charset="0"/>
              </a:rPr>
              <a:t> Khoa học</a:t>
            </a:r>
          </a:p>
          <a:p>
            <a:pPr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    Nhôm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04800" y="1600200"/>
            <a:ext cx="792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Arial" charset="0"/>
              </a:rPr>
              <a:t>1. Một số </a:t>
            </a:r>
            <a:r>
              <a:rPr lang="vi-VN" sz="24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ồ dùng làm bằng nhôm mà em biết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304800" y="1981200"/>
            <a:ext cx="3810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Arial" charset="0"/>
              </a:rPr>
              <a:t>2. Nguồn gốc của nhôm</a:t>
            </a:r>
          </a:p>
          <a:p>
            <a:pPr eaLnBrk="1" hangingPunct="1"/>
            <a:r>
              <a:rPr lang="en-US" sz="2400" b="1">
                <a:latin typeface="Arial" charset="0"/>
              </a:rPr>
              <a:t>     </a:t>
            </a:r>
          </a:p>
          <a:p>
            <a:pPr eaLnBrk="1" hangingPunct="1"/>
            <a:r>
              <a:rPr lang="en-US" sz="2400" b="1">
                <a:latin typeface="Arial" charset="0"/>
              </a:rPr>
              <a:t>    </a:t>
            </a:r>
          </a:p>
        </p:txBody>
      </p:sp>
      <p:sp>
        <p:nvSpPr>
          <p:cNvPr id="6149" name="AutoShape 9"/>
          <p:cNvSpPr>
            <a:spLocks noChangeArrowheads="1"/>
          </p:cNvSpPr>
          <p:nvPr/>
        </p:nvSpPr>
        <p:spPr bwMode="auto">
          <a:xfrm>
            <a:off x="1066800" y="2819400"/>
            <a:ext cx="6477000" cy="1219200"/>
          </a:xfrm>
          <a:prstGeom prst="wave">
            <a:avLst>
              <a:gd name="adj1" fmla="val 13005"/>
              <a:gd name="adj2" fmla="val 0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FF3300"/>
                </a:solidFill>
                <a:latin typeface="Arial" charset="0"/>
              </a:rPr>
              <a:t>Đ</a:t>
            </a:r>
            <a:r>
              <a:rPr lang="vi-VN" sz="2400" b="1">
                <a:solidFill>
                  <a:srgbClr val="FF3300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FF3300"/>
                </a:solidFill>
                <a:latin typeface="Arial" charset="0"/>
              </a:rPr>
              <a:t>ợc sản xuất từ quặng nhôm</a:t>
            </a:r>
          </a:p>
        </p:txBody>
      </p:sp>
      <p:pic>
        <p:nvPicPr>
          <p:cNvPr id="17418" name="Picture 10" descr="imag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03860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1" descr="bauxite-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4114800"/>
            <a:ext cx="3784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3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3657600" y="609600"/>
            <a:ext cx="19431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Khoa học:</a:t>
            </a:r>
          </a:p>
          <a:p>
            <a:pPr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  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Nhôm</a:t>
            </a: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28600" y="1524000"/>
            <a:ext cx="5900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1.Một số </a:t>
            </a:r>
            <a:r>
              <a:rPr lang="vi-VN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ồ dùng làm bằng nhôm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228600" y="2133600"/>
            <a:ext cx="42576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2. Nguồn gốc của nhôm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3. Tính chất của nhôm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1905000" y="3429000"/>
            <a:ext cx="5638800" cy="1371600"/>
          </a:xfrm>
          <a:prstGeom prst="cloudCallout">
            <a:avLst>
              <a:gd name="adj1" fmla="val -9796"/>
              <a:gd name="adj2" fmla="val 335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>
                <a:solidFill>
                  <a:srgbClr val="0000FF"/>
                </a:solidFill>
                <a:latin typeface="Arial" charset="0"/>
              </a:rPr>
              <a:t>Nhôm có những tính chất gì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3733800" y="381000"/>
            <a:ext cx="1687513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solidFill>
                  <a:srgbClr val="006600"/>
                </a:solidFill>
                <a:latin typeface="Arial" charset="0"/>
              </a:rPr>
              <a:t>Khoa học:</a:t>
            </a:r>
          </a:p>
          <a:p>
            <a:pPr eaLnBrk="1" hangingPunct="1"/>
            <a:r>
              <a:rPr lang="en-US" b="1">
                <a:solidFill>
                  <a:srgbClr val="0000FF"/>
                </a:solidFill>
                <a:latin typeface="Arial" charset="0"/>
              </a:rPr>
              <a:t>  Nhôm</a:t>
            </a:r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381000" y="1447800"/>
            <a:ext cx="50831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Arial" charset="0"/>
              </a:rPr>
              <a:t>1.Một số </a:t>
            </a:r>
            <a:r>
              <a:rPr lang="vi-VN" sz="24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ồ dùng làm bằng nhôm</a:t>
            </a: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381000" y="1905000"/>
            <a:ext cx="76930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Arial" charset="0"/>
              </a:rPr>
              <a:t>2. Nguồn gốc của nhôm</a:t>
            </a:r>
          </a:p>
          <a:p>
            <a:pPr eaLnBrk="1" hangingPunct="1"/>
            <a:r>
              <a:rPr lang="en-US" sz="2400" b="1">
                <a:solidFill>
                  <a:srgbClr val="000000"/>
                </a:solidFill>
                <a:latin typeface="Arial" charset="0"/>
              </a:rPr>
              <a:t>3.Tính chất của nhôm</a:t>
            </a:r>
          </a:p>
          <a:p>
            <a:pPr eaLnBrk="1" hangingPunct="1"/>
            <a:r>
              <a:rPr lang="en-US" sz="2400" b="1">
                <a:latin typeface="Arial" charset="0"/>
              </a:rPr>
              <a:t>   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-   Có màu trắng bạc, có ánh kim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    -   Nhẹ h</a:t>
            </a:r>
            <a:r>
              <a:rPr lang="vi-VN" sz="2400" b="1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n sắt và </a:t>
            </a:r>
            <a:r>
              <a:rPr lang="vi-VN" sz="24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ồng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    -   Có thể kéo thành sợi, dát mỏng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    -   Nhôm không bị gỉ nh</a:t>
            </a:r>
            <a:r>
              <a:rPr lang="vi-VN" sz="2400" b="1">
                <a:solidFill>
                  <a:srgbClr val="FF0000"/>
                </a:solidFill>
                <a:latin typeface="Arial" charset="0"/>
              </a:rPr>
              <a:t>ư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ng có thể bị một số a-xít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        </a:t>
            </a:r>
            <a:r>
              <a:rPr lang="vi-VN" sz="2400" b="1">
                <a:solidFill>
                  <a:srgbClr val="FF0000"/>
                </a:solidFill>
                <a:latin typeface="Arial" charset="0"/>
              </a:rPr>
              <a:t>ă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n mòn.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    -  Nhôm có tính chất dẫn nhiệt, dẫn </a:t>
            </a:r>
            <a:r>
              <a:rPr lang="vi-VN" sz="2400" b="1">
                <a:solidFill>
                  <a:srgbClr val="FF0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iện </a:t>
            </a:r>
          </a:p>
          <a:p>
            <a:pPr eaLnBrk="1" hangingPunct="1"/>
            <a:r>
              <a:rPr lang="en-US" sz="2400" b="1">
                <a:latin typeface="Arial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3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3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3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3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3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3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3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3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3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3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3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Aluminium-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FileImages%5CDaynhom%2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0"/>
            <a:ext cx="3276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nhomtamcu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581400"/>
            <a:ext cx="3962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41325" y="3994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800">
              <a:latin typeface="Arial" charset="0"/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136525" y="3698875"/>
            <a:ext cx="4206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Có màu trắng bạc,có ánh kim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410200" y="3048000"/>
            <a:ext cx="3040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Có thể kéo thành sợi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334000" y="6400800"/>
            <a:ext cx="2459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Có thể dát mỏng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1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2133600" y="685800"/>
            <a:ext cx="4572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b="1">
                <a:solidFill>
                  <a:srgbClr val="006600"/>
                </a:solidFill>
                <a:latin typeface="Arial" charset="0"/>
              </a:rPr>
              <a:t>   Khoa học:</a:t>
            </a:r>
          </a:p>
          <a:p>
            <a:pPr algn="ctr" eaLnBrk="1" hangingPunct="1"/>
            <a:r>
              <a:rPr lang="en-US" b="1">
                <a:solidFill>
                  <a:srgbClr val="0000FF"/>
                </a:solidFill>
                <a:latin typeface="Arial" charset="0"/>
              </a:rPr>
              <a:t>  Nhôm</a:t>
            </a:r>
          </a:p>
        </p:txBody>
      </p:sp>
      <p:sp>
        <p:nvSpPr>
          <p:cNvPr id="10243" name="Rectangle 6"/>
          <p:cNvSpPr>
            <a:spLocks noChangeArrowheads="1"/>
          </p:cNvSpPr>
          <p:nvPr/>
        </p:nvSpPr>
        <p:spPr bwMode="auto">
          <a:xfrm>
            <a:off x="228600" y="1600200"/>
            <a:ext cx="59007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1.Một số </a:t>
            </a:r>
            <a:r>
              <a:rPr lang="vi-VN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ồ dùng làm bằng nhôm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-2041525" y="1981200"/>
            <a:ext cx="9813925" cy="1573213"/>
          </a:xfrm>
          <a:prstGeom prst="ribbon2">
            <a:avLst>
              <a:gd name="adj1" fmla="val 12500"/>
              <a:gd name="adj2" fmla="val 50000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2. Nguồn gốc của nhôm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3.Tính chất của nhôm</a:t>
            </a:r>
          </a:p>
          <a:p>
            <a:pPr eaLnBrk="1" hangingPunct="1"/>
            <a:r>
              <a:rPr lang="en-US" b="1">
                <a:solidFill>
                  <a:srgbClr val="000000"/>
                </a:solidFill>
                <a:latin typeface="Arial" charset="0"/>
              </a:rPr>
              <a:t>4.Hợp kim nhôm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838200" y="3581400"/>
            <a:ext cx="78486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3200" b="1">
              <a:solidFill>
                <a:srgbClr val="FF0066"/>
              </a:solidFill>
              <a:latin typeface="Arial" charset="0"/>
            </a:endParaRPr>
          </a:p>
          <a:p>
            <a:pPr eaLnBrk="1" hangingPunct="1"/>
            <a:r>
              <a:rPr lang="en-US" sz="3200" b="1">
                <a:solidFill>
                  <a:srgbClr val="FF0066"/>
                </a:solidFill>
                <a:latin typeface="Arial" charset="0"/>
              </a:rPr>
              <a:t>( ? ) Ng</a:t>
            </a:r>
            <a:r>
              <a:rPr lang="vi-VN" sz="3200" b="1">
                <a:solidFill>
                  <a:srgbClr val="FF0066"/>
                </a:solidFill>
                <a:latin typeface="Arial" charset="0"/>
              </a:rPr>
              <a:t>ư</a:t>
            </a:r>
            <a:r>
              <a:rPr lang="en-US" sz="3200" b="1">
                <a:solidFill>
                  <a:srgbClr val="FF0066"/>
                </a:solidFill>
                <a:latin typeface="Arial" charset="0"/>
              </a:rPr>
              <a:t>ời ta sản xuất ra hợp kim của nhôm bằng cách kết hợp nhôm với những kim loại nào ?</a:t>
            </a:r>
          </a:p>
          <a:p>
            <a:pPr eaLnBrk="1" hangingPunct="1"/>
            <a:r>
              <a:rPr lang="en-US" sz="3200" b="1">
                <a:solidFill>
                  <a:srgbClr val="FF0066"/>
                </a:solidFill>
                <a:latin typeface="Arial" charset="0"/>
              </a:rPr>
              <a:t> 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-    Bằng cách kết hợp nhôm với một số kim loại nh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vi-VN" sz="32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ồng, kẽm,…</a:t>
            </a: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822325" y="3105150"/>
            <a:ext cx="57499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  <a:p>
            <a:r>
              <a:rPr lang="en-US" b="1">
                <a:solidFill>
                  <a:srgbClr val="000000"/>
                </a:solidFill>
                <a:latin typeface="Arial" charset="0"/>
              </a:rPr>
              <a:t>a. Nguồn gốc của hợp kim nhôm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3429000" y="685800"/>
            <a:ext cx="457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6600"/>
                </a:solidFill>
                <a:latin typeface="Arial" charset="0"/>
              </a:rPr>
              <a:t>Khoa học:</a:t>
            </a:r>
          </a:p>
          <a:p>
            <a:pPr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  Nhôm</a:t>
            </a:r>
          </a:p>
        </p:txBody>
      </p:sp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228600" y="1600200"/>
            <a:ext cx="5168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Arial" charset="0"/>
              </a:rPr>
              <a:t>1. Một số </a:t>
            </a:r>
            <a:r>
              <a:rPr lang="vi-VN" sz="2400" b="1">
                <a:solidFill>
                  <a:srgbClr val="000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0000"/>
                </a:solidFill>
                <a:latin typeface="Arial" charset="0"/>
              </a:rPr>
              <a:t>ồ dùng làm bằng nhôm</a:t>
            </a:r>
          </a:p>
        </p:txBody>
      </p:sp>
      <p:sp>
        <p:nvSpPr>
          <p:cNvPr id="11268" name="Rectangle 7"/>
          <p:cNvSpPr>
            <a:spLocks noChangeArrowheads="1"/>
          </p:cNvSpPr>
          <p:nvPr/>
        </p:nvSpPr>
        <p:spPr bwMode="auto">
          <a:xfrm>
            <a:off x="152400" y="2057400"/>
            <a:ext cx="6705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000000"/>
                </a:solidFill>
                <a:latin typeface="Arial" charset="0"/>
              </a:rPr>
              <a:t> 2. Nguồn gốc của nhôm</a:t>
            </a:r>
          </a:p>
          <a:p>
            <a:pPr eaLnBrk="1" hangingPunct="1"/>
            <a:r>
              <a:rPr lang="en-US" sz="2400" b="1">
                <a:solidFill>
                  <a:srgbClr val="000000"/>
                </a:solidFill>
                <a:latin typeface="Arial" charset="0"/>
              </a:rPr>
              <a:t> 3. Tính chất của nhôm</a:t>
            </a:r>
          </a:p>
          <a:p>
            <a:pPr eaLnBrk="1" hangingPunct="1"/>
            <a:r>
              <a:rPr lang="en-US" sz="2400" b="1">
                <a:solidFill>
                  <a:srgbClr val="000000"/>
                </a:solidFill>
                <a:latin typeface="Arial" charset="0"/>
              </a:rPr>
              <a:t> 4. Hợp kim của nhôm</a:t>
            </a:r>
          </a:p>
          <a:p>
            <a:pPr eaLnBrk="1" hangingPunct="1"/>
            <a:r>
              <a:rPr lang="en-US" sz="2400" b="1">
                <a:latin typeface="Arial" charset="0"/>
              </a:rPr>
              <a:t>           </a:t>
            </a:r>
          </a:p>
        </p:txBody>
      </p:sp>
      <p:sp>
        <p:nvSpPr>
          <p:cNvPr id="11269" name="Text Box 8"/>
          <p:cNvSpPr txBox="1">
            <a:spLocks noChangeArrowheads="1"/>
          </p:cNvSpPr>
          <p:nvPr/>
        </p:nvSpPr>
        <p:spPr bwMode="auto">
          <a:xfrm>
            <a:off x="1828800" y="35814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400">
              <a:latin typeface="Arial" charset="0"/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143000" y="3733800"/>
            <a:ext cx="76120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400" b="1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( ?) Em hãy nêu tính chất của hợp kim nhôm</a:t>
            </a:r>
            <a:r>
              <a:rPr lang="en-US" sz="2400">
                <a:solidFill>
                  <a:schemeClr val="hlink"/>
                </a:solidFill>
                <a:latin typeface="Arial" charset="0"/>
              </a:rPr>
              <a:t> </a:t>
            </a:r>
          </a:p>
          <a:p>
            <a:pPr eaLnBrk="1" hangingPunct="1"/>
            <a:endParaRPr lang="en-US" sz="2400">
              <a:latin typeface="Arial" charset="0"/>
            </a:endParaRPr>
          </a:p>
          <a:p>
            <a:pPr eaLnBrk="1" hangingPunct="1"/>
            <a:r>
              <a:rPr lang="en-US" sz="2400">
                <a:latin typeface="Arial" charset="0"/>
              </a:rPr>
              <a:t> 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-  Hợp kim nhôm có tính chất bền vững, rắn chắc </a:t>
            </a:r>
          </a:p>
          <a:p>
            <a:pPr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    h</a:t>
            </a:r>
            <a:r>
              <a:rPr lang="vi-VN" sz="2400" b="1">
                <a:solidFill>
                  <a:srgbClr val="FF0000"/>
                </a:solidFill>
                <a:latin typeface="Arial" charset="0"/>
              </a:rPr>
              <a:t>ơ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n nhôm.</a:t>
            </a:r>
            <a:endParaRPr lang="en-US" sz="24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669925" y="3181350"/>
            <a:ext cx="46561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  <a:p>
            <a:r>
              <a:rPr lang="en-US" sz="2400" b="1">
                <a:solidFill>
                  <a:srgbClr val="000000"/>
                </a:solidFill>
                <a:latin typeface="Arial" charset="0"/>
              </a:rPr>
              <a:t>b.Tính chất của hợp kim nhôm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4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4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784</Words>
  <Application>Microsoft Office PowerPoint</Application>
  <PresentationFormat>On-screen Show (4:3)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Tahoma</vt:lpstr>
      <vt:lpstr>Arial</vt:lpstr>
      <vt:lpstr>Wingdings</vt:lpstr>
      <vt:lpstr>.VnTime</vt:lpstr>
      <vt:lpstr>Ocean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Smart</dc:creator>
  <cp:lastModifiedBy>CSTeam</cp:lastModifiedBy>
  <cp:revision>81</cp:revision>
  <dcterms:created xsi:type="dcterms:W3CDTF">2008-03-09T22:47:43Z</dcterms:created>
  <dcterms:modified xsi:type="dcterms:W3CDTF">2016-06-30T02:35:24Z</dcterms:modified>
</cp:coreProperties>
</file>